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78" r:id="rId5"/>
    <p:sldId id="279" r:id="rId6"/>
    <p:sldId id="280" r:id="rId7"/>
    <p:sldId id="284" r:id="rId8"/>
    <p:sldId id="285" r:id="rId9"/>
    <p:sldId id="281" r:id="rId10"/>
    <p:sldId id="282" r:id="rId11"/>
    <p:sldId id="283" r:id="rId12"/>
    <p:sldId id="286" r:id="rId13"/>
    <p:sldId id="287" r:id="rId14"/>
    <p:sldId id="288" r:id="rId15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64C736-1631-4176-8A25-1881E8343DED}" v="1" dt="2024-12-06T14:57:31.8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19" autoAdjust="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FB012-E420-4B95-AE63-A8D98F1E9FF8}" type="datetime1">
              <a:rPr lang="es-ES" smtClean="0"/>
              <a:t>06/12/2024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83E88-2765-4140-A04D-8B1D491FFF40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28893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EC11F6-780B-4A70-BC74-0ABACE79CAA5}" type="datetime1">
              <a:rPr lang="es-ES" noProof="0" smtClean="0"/>
              <a:t>06/12/2024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DE88F-1F85-4A27-9D34-D74A50E7B0DA}" type="slidenum">
              <a:rPr lang="es-ES" noProof="0" smtClean="0"/>
              <a:t>‹#›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7270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s-ES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en-US" noProof="0"/>
              <a:t>Click to edit Master title style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US" noProof="0"/>
              <a:t>Click to edit Master subtitle style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1C7952-479D-4D4B-8F19-C6026F510D9E}" type="datetime1">
              <a:rPr lang="es-ES" noProof="0" smtClean="0"/>
              <a:t>06/12/2024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pPr rtl="0"/>
              <a:t>‹#›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en-US" noProof="0"/>
              <a:t>Click to edit Master title style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758912-430E-46D1-BA95-7CF218A879F9}" type="datetime1">
              <a:rPr lang="es-ES" noProof="0" smtClean="0"/>
              <a:t>06/12/2024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‹#›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en-US" noProof="0"/>
              <a:t>Click to edit Master title style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D604E1-623C-4365-B688-201238FB20C0}" type="datetime1">
              <a:rPr lang="es-ES" noProof="0" smtClean="0"/>
              <a:t>06/12/2024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‹#›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en-US" noProof="0"/>
              <a:t>Click to edit Master title style</a:t>
            </a:r>
            <a:endParaRPr lang="es-ES" noProof="0" dirty="0"/>
          </a:p>
        </p:txBody>
      </p:sp>
      <p:sp>
        <p:nvSpPr>
          <p:cNvPr id="12" name="Marcador de texto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ADFC75-E87D-46C2-9102-15C11F0259DB}" type="datetime1">
              <a:rPr lang="es-ES" noProof="0" smtClean="0"/>
              <a:t>06/12/2024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‹#›</a:t>
            </a:fld>
            <a:endParaRPr lang="es-ES" noProof="0" dirty="0"/>
          </a:p>
        </p:txBody>
      </p:sp>
      <p:sp>
        <p:nvSpPr>
          <p:cNvPr id="11" name="Cuadro de texto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s-ES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Cuadro de texto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E54EC6-1219-49EE-8B80-3C24DE8E5A44}" type="datetime1">
              <a:rPr lang="es-ES" noProof="0" smtClean="0"/>
              <a:t>06/12/2024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‹#›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ES" noProof="0" dirty="0"/>
          </a:p>
        </p:txBody>
      </p:sp>
      <p:sp>
        <p:nvSpPr>
          <p:cNvPr id="7" name="Marcador de texto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8" name="Marcador de posición de texto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9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0" name="Marcador de posición de texto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1" name="Marcador de posición de texto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2" name="Marcador de posición de texto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4DCC15-8F35-48A3-948F-896E04D77AE9}" type="datetime1">
              <a:rPr lang="es-ES" noProof="0" smtClean="0"/>
              <a:t>06/12/2024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‹#›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Imagen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Imagen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ES" noProof="0" dirty="0"/>
          </a:p>
        </p:txBody>
      </p:sp>
      <p:sp>
        <p:nvSpPr>
          <p:cNvPr id="19" name="Marcador de texto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0" name="Marcador de posición de imagen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n-US" noProof="0"/>
              <a:t>Click icon to add picture</a:t>
            </a:r>
            <a:endParaRPr lang="es-ES" noProof="0" dirty="0"/>
          </a:p>
        </p:txBody>
      </p:sp>
      <p:sp>
        <p:nvSpPr>
          <p:cNvPr id="21" name="Marcador de posición de texto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2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3" name="Marcador de posición de imagen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n-US" noProof="0"/>
              <a:t>Click icon to add picture</a:t>
            </a:r>
            <a:endParaRPr lang="es-ES" noProof="0" dirty="0"/>
          </a:p>
        </p:txBody>
      </p:sp>
      <p:sp>
        <p:nvSpPr>
          <p:cNvPr id="24" name="Marcador de posición de texto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5" name="Marcador de posición de texto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6" name="Marcador de posición de imagen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n-US" noProof="0"/>
              <a:t>Click icon to add picture</a:t>
            </a:r>
            <a:endParaRPr lang="es-ES" noProof="0" dirty="0"/>
          </a:p>
        </p:txBody>
      </p:sp>
      <p:sp>
        <p:nvSpPr>
          <p:cNvPr id="27" name="Marcador de posición de texto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76F276-4198-468B-A622-B7B7E3766911}" type="datetime1">
              <a:rPr lang="es-ES" noProof="0" smtClean="0"/>
              <a:t>06/12/2024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‹#›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5F9175-B10B-4641-995C-12E45A3F36CD}" type="datetime1">
              <a:rPr lang="es-ES" noProof="0" smtClean="0"/>
              <a:t>06/12/2024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‹#›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en-US" noProof="0"/>
              <a:t>Click to edit Master title style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CEA549-D5CD-4EAF-92DD-F120BAE2B00B}" type="datetime1">
              <a:rPr lang="es-ES" noProof="0" smtClean="0"/>
              <a:t>06/12/2024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pPr rtl="0"/>
              <a:t>‹#›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9D2F8E-7231-4034-8D2D-3DE6DA3442B3}" type="datetime1">
              <a:rPr lang="es-ES" noProof="0" smtClean="0"/>
              <a:t>06/12/2024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‹#›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Imagen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ES" noProof="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ES" noProof="0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E704EA-5CB1-494A-9524-E0FAE6BBE6C4}" type="datetime1">
              <a:rPr lang="es-ES" noProof="0" smtClean="0"/>
              <a:t>06/12/2024</a:t>
            </a:fld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‹#›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842E49-C804-4EEC-9941-A438EC0B005D}" type="datetime1">
              <a:rPr lang="es-ES" noProof="0" smtClean="0"/>
              <a:t>06/12/2024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‹#›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CB7135-DC88-46C5-8577-B4652D9D518F}" type="datetime1">
              <a:rPr lang="es-ES" noProof="0" smtClean="0"/>
              <a:t>06/12/2024</a:t>
            </a:fld>
            <a:endParaRPr lang="es-ES" noProof="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‹#›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en-US" noProof="0"/>
              <a:t>Click to edit Master title style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0BDDAF-5FB4-4645-B812-33656A6F2B85}" type="datetime1">
              <a:rPr lang="es-ES" noProof="0" smtClean="0"/>
              <a:t>06/12/2024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pPr rtl="0"/>
              <a:t>‹#›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en-US" noProof="0"/>
              <a:t>Click to edit Master title style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n-US" noProof="0"/>
              <a:t>Click icon to add picture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3182DB-EE2B-4FEC-B9F5-C787A05118D2}" type="datetime1">
              <a:rPr lang="es-ES" noProof="0" smtClean="0"/>
              <a:t>06/12/2024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‹#›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7305C6AA-9D71-4080-8813-13E932244C60}" type="datetime1">
              <a:rPr lang="es-ES" noProof="0" smtClean="0"/>
              <a:t>06/12/2024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t>‹#›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103" name="Forma libre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p14="http://schemas.microsoft.com/office/powerpoint/2010/main"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719998" cy="2420504"/>
          </a:xfrm>
        </p:spPr>
        <p:txBody>
          <a:bodyPr rtlCol="0">
            <a:noAutofit/>
          </a:bodyPr>
          <a:lstStyle/>
          <a:p>
            <a:pPr algn="l"/>
            <a:r>
              <a:rPr lang="es-ES" sz="2400" dirty="0"/>
              <a:t>Movilidad laboral cotidiana: Teoría de la Práctica y Escalamiento Multidimensional para el análisis del acceso al mercado laboral costarricense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 rtlCol="0">
            <a:normAutofit/>
          </a:bodyPr>
          <a:lstStyle/>
          <a:p>
            <a:pPr algn="l" rtl="0"/>
            <a:r>
              <a:rPr lang="es-ES" sz="2300" dirty="0"/>
              <a:t>Bach. Michael Herradora Q.</a:t>
            </a:r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910EE-3DE8-8E29-9EBD-D58A2BFBE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Segundo pilar: Estadística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9E143-ACD4-3563-352D-A0BB75211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/>
              <a:t>Situación:</a:t>
            </a:r>
          </a:p>
          <a:p>
            <a:pPr lvl="1"/>
            <a:r>
              <a:rPr lang="es-CR" dirty="0"/>
              <a:t>Concentración de trabajo en la GAM</a:t>
            </a:r>
          </a:p>
          <a:p>
            <a:pPr lvl="1"/>
            <a:r>
              <a:rPr lang="es-CR" dirty="0"/>
              <a:t>Estudios altamente localizados</a:t>
            </a:r>
          </a:p>
          <a:p>
            <a:pPr lvl="1"/>
            <a:r>
              <a:rPr lang="es-CR" dirty="0"/>
              <a:t>Fase Cualitativa</a:t>
            </a:r>
          </a:p>
          <a:p>
            <a:r>
              <a:rPr lang="es-ES" dirty="0"/>
              <a:t>Propuesta:</a:t>
            </a:r>
          </a:p>
          <a:p>
            <a:pPr lvl="1"/>
            <a:r>
              <a:rPr lang="es-ES" dirty="0"/>
              <a:t>Relacional</a:t>
            </a:r>
          </a:p>
          <a:p>
            <a:pPr lvl="1"/>
            <a:r>
              <a:rPr lang="es-ES" dirty="0"/>
              <a:t>Multivariado</a:t>
            </a:r>
          </a:p>
        </p:txBody>
      </p:sp>
    </p:spTree>
    <p:extLst>
      <p:ext uri="{BB962C8B-B14F-4D97-AF65-F5344CB8AC3E}">
        <p14:creationId xmlns:p14="http://schemas.microsoft.com/office/powerpoint/2010/main" val="3160727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B33E7-17EB-8E61-F845-25FBAABBE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Escalamiento Multidimensional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679FF-743A-BD53-0748-8A45EDA02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09928"/>
            <a:ext cx="5182205" cy="4081271"/>
          </a:xfrm>
        </p:spPr>
        <p:txBody>
          <a:bodyPr/>
          <a:lstStyle/>
          <a:p>
            <a:r>
              <a:rPr lang="es-CR" dirty="0"/>
              <a:t>Teoría de la Practica</a:t>
            </a:r>
          </a:p>
          <a:p>
            <a:pPr lvl="1"/>
            <a:r>
              <a:rPr lang="es-CR" dirty="0"/>
              <a:t>Análisis de correspondencias</a:t>
            </a:r>
          </a:p>
          <a:p>
            <a:r>
              <a:rPr lang="es-CR" dirty="0"/>
              <a:t>Análisis de componentes principales</a:t>
            </a:r>
            <a:endParaRPr lang="es-ES" dirty="0"/>
          </a:p>
        </p:txBody>
      </p:sp>
      <p:pic>
        <p:nvPicPr>
          <p:cNvPr id="5" name="Picture 4" descr="A graph of a political function&#10;&#10;Description automatically generated with medium confidence">
            <a:extLst>
              <a:ext uri="{FF2B5EF4-FFF2-40B4-BE49-F238E27FC236}">
                <a16:creationId xmlns:a16="http://schemas.microsoft.com/office/drawing/2014/main" id="{6BE5A155-73EB-D442-4F48-F11A31349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418" y="1524000"/>
            <a:ext cx="5334000" cy="5334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788151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ángulo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rtlCol="0" anchor="b">
            <a:normAutofit/>
          </a:bodyPr>
          <a:lstStyle/>
          <a:p>
            <a:pPr algn="l"/>
            <a:r>
              <a:rPr lang="es-ES" sz="4000" dirty="0"/>
              <a:t>Contenido</a:t>
            </a:r>
          </a:p>
        </p:txBody>
      </p:sp>
      <p:sp>
        <p:nvSpPr>
          <p:cNvPr id="24" name="Marcador de contenido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rtlCol="0" anchor="t">
            <a:normAutofit fontScale="92500" lnSpcReduction="10000"/>
          </a:bodyPr>
          <a:lstStyle/>
          <a:p>
            <a:pPr marL="36900" lvl="0" indent="0" rtl="0">
              <a:buNone/>
            </a:pPr>
            <a:r>
              <a:rPr lang="es-ES" sz="2400" dirty="0"/>
              <a:t>Contexto</a:t>
            </a:r>
          </a:p>
          <a:p>
            <a:pPr marL="36900" indent="0">
              <a:buNone/>
            </a:pPr>
            <a:r>
              <a:rPr lang="es-ES" sz="2400" dirty="0"/>
              <a:t>Movilidad</a:t>
            </a:r>
          </a:p>
          <a:p>
            <a:pPr marL="36900" lvl="0" indent="0" rtl="0">
              <a:buNone/>
            </a:pPr>
            <a:r>
              <a:rPr lang="es-ES" sz="2400" dirty="0"/>
              <a:t>Dos pilares</a:t>
            </a:r>
          </a:p>
          <a:p>
            <a:pPr marL="36900" lvl="0" indent="0" rtl="0">
              <a:buNone/>
            </a:pPr>
            <a:r>
              <a:rPr lang="es-ES" sz="2400" dirty="0"/>
              <a:t>Teoría de la práctica</a:t>
            </a:r>
          </a:p>
          <a:p>
            <a:pPr marL="36900" lvl="0" indent="0" rtl="0">
              <a:buNone/>
            </a:pPr>
            <a:r>
              <a:rPr lang="es-ES" sz="2400" dirty="0"/>
              <a:t>Escalamiento Multidimensional</a:t>
            </a:r>
          </a:p>
          <a:p>
            <a:pPr marL="36900" lvl="0" indent="0" rtl="0">
              <a:buNone/>
            </a:pPr>
            <a:r>
              <a:rPr lang="es-ES" sz="2400" dirty="0"/>
              <a:t>Los datos</a:t>
            </a:r>
          </a:p>
          <a:p>
            <a:pPr marL="36900" lvl="0" indent="0" rtl="0">
              <a:buNone/>
            </a:pPr>
            <a:r>
              <a:rPr lang="es-ES" sz="2400" dirty="0"/>
              <a:t>Los resultados</a:t>
            </a:r>
          </a:p>
          <a:p>
            <a:pPr marL="36900" lvl="0" indent="0" rtl="0">
              <a:buNone/>
            </a:pPr>
            <a:r>
              <a:rPr lang="es-ES" sz="2400" dirty="0"/>
              <a:t>Las conclusiones</a:t>
            </a:r>
          </a:p>
          <a:p>
            <a:pPr rtl="0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40E39-515B-5E4C-D728-6774D84DC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err="1"/>
              <a:t>Abstract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A1FA1-5408-DC79-8A76-116378842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/>
              <a:t>Haciendo uso de los conceptos de la Teoría de Práctica de Bourdieu (Campo, Capital, </a:t>
            </a:r>
            <a:r>
              <a:rPr lang="es-CR" dirty="0" err="1"/>
              <a:t>Habitus</a:t>
            </a:r>
            <a:r>
              <a:rPr lang="es-CR" dirty="0"/>
              <a:t>, </a:t>
            </a:r>
            <a:r>
              <a:rPr lang="es-CR" dirty="0" err="1"/>
              <a:t>Illutio</a:t>
            </a:r>
            <a:r>
              <a:rPr lang="es-CR" dirty="0"/>
              <a:t>) revisados por Deborah Reed-</a:t>
            </a:r>
            <a:r>
              <a:rPr lang="es-CR" dirty="0" err="1"/>
              <a:t>Danahay</a:t>
            </a:r>
            <a:r>
              <a:rPr lang="es-CR" dirty="0"/>
              <a:t>, Francisco </a:t>
            </a:r>
            <a:r>
              <a:rPr lang="es-CR" dirty="0" err="1"/>
              <a:t>Garcia</a:t>
            </a:r>
            <a:r>
              <a:rPr lang="es-CR" dirty="0"/>
              <a:t> y Alicia Gutiérrez en su aplicación específica para el tema de movilidad cotidiana y siguiendo la aplicación práctica del concepto de motilidad de Kaufmann, según Delaunay y otros a los datos recolectados por el </a:t>
            </a:r>
            <a:r>
              <a:rPr lang="es-ES" dirty="0"/>
              <a:t>Censo Nacional de Población 2011, se pudo detectar características del funcionamiento del mercado laboral costarricense</a:t>
            </a:r>
          </a:p>
        </p:txBody>
      </p:sp>
    </p:spTree>
    <p:extLst>
      <p:ext uri="{BB962C8B-B14F-4D97-AF65-F5344CB8AC3E}">
        <p14:creationId xmlns:p14="http://schemas.microsoft.com/office/powerpoint/2010/main" val="1795867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B6AC4-3E47-08D8-A26C-EBE141BA2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Contexto</a:t>
            </a:r>
            <a:endParaRPr lang="es-E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F823C-A122-940A-77E0-BBD4D19172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Pandemia y Teletrabajo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1184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365C4-53FD-2BFA-C7FD-8A331D4E3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Pandemia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8998F-1D62-711D-9869-37FC93778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/>
              <a:t>Restricciones a la movilidad</a:t>
            </a:r>
          </a:p>
          <a:p>
            <a:r>
              <a:rPr lang="es-CR" dirty="0"/>
              <a:t>Dos resultados opuestos:</a:t>
            </a:r>
          </a:p>
          <a:p>
            <a:pPr lvl="1"/>
            <a:r>
              <a:rPr lang="es-CR" dirty="0"/>
              <a:t>Aumento del teletrabajo</a:t>
            </a:r>
          </a:p>
          <a:p>
            <a:pPr lvl="1"/>
            <a:r>
              <a:rPr lang="es-CR" dirty="0"/>
              <a:t>Perdida de puestos de trabajo</a:t>
            </a:r>
          </a:p>
          <a:p>
            <a:r>
              <a:rPr lang="es-CR" dirty="0"/>
              <a:t>La movilidad es un requisito para la presencialidad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9976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2F185-91AF-F330-1909-AFAB3B0D1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Dos Pilares</a:t>
            </a:r>
            <a:endParaRPr lang="es-E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86E5E-9703-C2B6-310A-BF741D2B7B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Sociología y Estadística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6108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D577D-64F3-1354-7722-E07D20C33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Primer pilar: Sociología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6EFDC-9DE6-A3DA-9422-1E4A2B059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/>
              <a:t>Teoría de la Práctica:</a:t>
            </a:r>
          </a:p>
          <a:p>
            <a:pPr lvl="1"/>
            <a:r>
              <a:rPr lang="es-CR" dirty="0"/>
              <a:t>Campo: Espacio Social donde los agentes interactúan para la consecución de un </a:t>
            </a:r>
            <a:r>
              <a:rPr lang="es-CR" dirty="0" err="1"/>
              <a:t>fín</a:t>
            </a:r>
            <a:r>
              <a:rPr lang="es-CR" dirty="0"/>
              <a:t> (</a:t>
            </a:r>
            <a:r>
              <a:rPr lang="es-CR" dirty="0" err="1"/>
              <a:t>Illutio</a:t>
            </a:r>
            <a:r>
              <a:rPr lang="es-CR" dirty="0"/>
              <a:t>).</a:t>
            </a:r>
          </a:p>
          <a:p>
            <a:pPr lvl="1"/>
            <a:r>
              <a:rPr lang="es-CR" dirty="0"/>
              <a:t>Espacio Social: Reed-</a:t>
            </a:r>
            <a:r>
              <a:rPr lang="es-CR" dirty="0" err="1"/>
              <a:t>Danahay</a:t>
            </a:r>
            <a:r>
              <a:rPr lang="es-CR" dirty="0"/>
              <a:t> elemento esencial en la constitución de los campos.</a:t>
            </a:r>
          </a:p>
          <a:p>
            <a:pPr lvl="1"/>
            <a:r>
              <a:rPr lang="es-CR" dirty="0"/>
              <a:t>Movilidad</a:t>
            </a:r>
          </a:p>
          <a:p>
            <a:pPr lvl="1"/>
            <a:r>
              <a:rPr lang="es-CR" dirty="0" err="1"/>
              <a:t>Habitus</a:t>
            </a:r>
            <a:endParaRPr lang="es-CR" dirty="0"/>
          </a:p>
          <a:p>
            <a:pPr lvl="1"/>
            <a:r>
              <a:rPr lang="es-CR" dirty="0"/>
              <a:t>Capital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8774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60E65-D5CC-99FC-3190-87AF3657F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Campo de la movilidad?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7F6E7-935E-776B-7257-068615691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/>
              <a:t>Existe?</a:t>
            </a:r>
          </a:p>
          <a:p>
            <a:r>
              <a:rPr lang="es-CR" dirty="0" err="1"/>
              <a:t>Habitus</a:t>
            </a:r>
            <a:r>
              <a:rPr lang="es-CR" dirty="0"/>
              <a:t> y Capitales determinan nuestros movimientos en los campos.</a:t>
            </a:r>
          </a:p>
          <a:p>
            <a:r>
              <a:rPr lang="es-CR" dirty="0"/>
              <a:t>Disposición (Elemento genético)</a:t>
            </a:r>
          </a:p>
          <a:p>
            <a:r>
              <a:rPr lang="es-ES" dirty="0"/>
              <a:t>La </a:t>
            </a:r>
            <a:r>
              <a:rPr lang="es-ES" dirty="0" err="1"/>
              <a:t>illutio</a:t>
            </a:r>
            <a:r>
              <a:rPr lang="es-ES" dirty="0"/>
              <a:t> de la tenencia de un medio de transporte.</a:t>
            </a:r>
          </a:p>
          <a:p>
            <a:r>
              <a:rPr lang="es-ES" dirty="0"/>
              <a:t>Elementos morales</a:t>
            </a:r>
          </a:p>
        </p:txBody>
      </p:sp>
    </p:spTree>
    <p:extLst>
      <p:ext uri="{BB962C8B-B14F-4D97-AF65-F5344CB8AC3E}">
        <p14:creationId xmlns:p14="http://schemas.microsoft.com/office/powerpoint/2010/main" val="2863223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BCA1F-D934-7173-7200-91760DA1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Campo laboral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528B8-779D-004E-0BB9-05341C7EA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/>
              <a:t>Movilidad cotidiana al espacio laboral</a:t>
            </a:r>
          </a:p>
          <a:p>
            <a:r>
              <a:rPr lang="es-CR" dirty="0"/>
              <a:t>Acceso al campo laboral: Mercado</a:t>
            </a:r>
          </a:p>
          <a:p>
            <a:r>
              <a:rPr lang="es-CR" dirty="0"/>
              <a:t>Mantenerse dentro del campo laboral: Presencialidad-Movilidad</a:t>
            </a:r>
          </a:p>
          <a:p>
            <a:pPr lvl="1"/>
            <a:r>
              <a:rPr lang="es-CR" dirty="0"/>
              <a:t>Capitales para movilidad</a:t>
            </a:r>
          </a:p>
          <a:p>
            <a:pPr lvl="1"/>
            <a:r>
              <a:rPr lang="es-CR" dirty="0" err="1"/>
              <a:t>Habitus</a:t>
            </a:r>
            <a:r>
              <a:rPr lang="es-CR" dirty="0"/>
              <a:t> para movilidad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02961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072_TF55705232.potx" id="{48989EC3-9309-4897-8C0D-BDF2311BCEFB}" vid="{43797E30-B318-41B0-A673-A012DE2BDE9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{7526C839-1EED-4089-A87B-36ACCFCC7271}tf55705232_win32</Template>
  <TotalTime>67</TotalTime>
  <Words>296</Words>
  <Application>Microsoft Office PowerPoint</Application>
  <PresentationFormat>Widescreen</PresentationFormat>
  <Paragraphs>56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Goudy Old Style</vt:lpstr>
      <vt:lpstr>Wingdings 2</vt:lpstr>
      <vt:lpstr>SlateVTI</vt:lpstr>
      <vt:lpstr>Movilidad laboral cotidiana: Teoría de la Práctica y Escalamiento Multidimensional para el análisis del acceso al mercado laboral costarricense</vt:lpstr>
      <vt:lpstr>Contenido</vt:lpstr>
      <vt:lpstr>Abstract</vt:lpstr>
      <vt:lpstr>Contexto</vt:lpstr>
      <vt:lpstr>Pandemia</vt:lpstr>
      <vt:lpstr>Dos Pilares</vt:lpstr>
      <vt:lpstr>Primer pilar: Sociología</vt:lpstr>
      <vt:lpstr>Campo de la movilidad?</vt:lpstr>
      <vt:lpstr>Campo laboral</vt:lpstr>
      <vt:lpstr>Segundo pilar: Estadística</vt:lpstr>
      <vt:lpstr>Escalamiento Multidimensional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Antonio Herradora Quesada</dc:creator>
  <cp:lastModifiedBy>Michael Antonio Herradora Quesada</cp:lastModifiedBy>
  <cp:revision>2</cp:revision>
  <dcterms:created xsi:type="dcterms:W3CDTF">2024-12-06T13:56:12Z</dcterms:created>
  <dcterms:modified xsi:type="dcterms:W3CDTF">2024-12-06T16:04:31Z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